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sldIdLst>
    <p:sldId id="256" r:id="rId2"/>
    <p:sldId id="257" r:id="rId3"/>
    <p:sldId id="260" r:id="rId4"/>
    <p:sldId id="333" r:id="rId5"/>
    <p:sldId id="483" r:id="rId6"/>
    <p:sldId id="485" r:id="rId7"/>
    <p:sldId id="484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59" r:id="rId17"/>
    <p:sldId id="446" r:id="rId18"/>
    <p:sldId id="447" r:id="rId19"/>
    <p:sldId id="448" r:id="rId20"/>
    <p:sldId id="449" r:id="rId21"/>
    <p:sldId id="450" r:id="rId22"/>
    <p:sldId id="451" r:id="rId23"/>
    <p:sldId id="452" r:id="rId24"/>
    <p:sldId id="453" r:id="rId25"/>
    <p:sldId id="454" r:id="rId26"/>
    <p:sldId id="455" r:id="rId27"/>
    <p:sldId id="456" r:id="rId28"/>
    <p:sldId id="457" r:id="rId29"/>
    <p:sldId id="461" r:id="rId30"/>
    <p:sldId id="462" r:id="rId31"/>
    <p:sldId id="463" r:id="rId32"/>
    <p:sldId id="464" r:id="rId33"/>
    <p:sldId id="465" r:id="rId34"/>
    <p:sldId id="466" r:id="rId35"/>
    <p:sldId id="467" r:id="rId36"/>
    <p:sldId id="468" r:id="rId37"/>
    <p:sldId id="469" r:id="rId38"/>
    <p:sldId id="470" r:id="rId39"/>
    <p:sldId id="480" r:id="rId40"/>
    <p:sldId id="481" r:id="rId41"/>
    <p:sldId id="482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7F3E3F57-4249-472F-9EBD-5687FF1BEBA2}"/>
    <pc:docChg chg="addSld delSld modSld">
      <pc:chgData name="Wittman, Barry" userId="bff186cd-6ce8-41ba-8e8c-e85cdef216de" providerId="ADAL" clId="{7F3E3F57-4249-472F-9EBD-5687FF1BEBA2}" dt="2025-10-08T15:16:10.779" v="48" actId="20577"/>
      <pc:docMkLst>
        <pc:docMk/>
      </pc:docMkLst>
      <pc:sldChg chg="modSp">
        <pc:chgData name="Wittman, Barry" userId="bff186cd-6ce8-41ba-8e8c-e85cdef216de" providerId="ADAL" clId="{7F3E3F57-4249-472F-9EBD-5687FF1BEBA2}" dt="2025-10-08T15:14:32.512" v="5" actId="20577"/>
        <pc:sldMkLst>
          <pc:docMk/>
          <pc:sldMk cId="0" sldId="256"/>
        </pc:sldMkLst>
        <pc:spChg chg="mod">
          <ac:chgData name="Wittman, Barry" userId="bff186cd-6ce8-41ba-8e8c-e85cdef216de" providerId="ADAL" clId="{7F3E3F57-4249-472F-9EBD-5687FF1BEBA2}" dt="2025-10-08T15:14:32.512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F3E3F57-4249-472F-9EBD-5687FF1BEBA2}" dt="2025-10-08T15:14:52.411" v="44" actId="20577"/>
        <pc:sldMkLst>
          <pc:docMk/>
          <pc:sldMk cId="0" sldId="257"/>
        </pc:sldMkLst>
        <pc:spChg chg="mod">
          <ac:chgData name="Wittman, Barry" userId="bff186cd-6ce8-41ba-8e8c-e85cdef216de" providerId="ADAL" clId="{7F3E3F57-4249-472F-9EBD-5687FF1BEBA2}" dt="2025-10-08T15:14:52.411" v="44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F3E3F57-4249-472F-9EBD-5687FF1BEBA2}" dt="2025-10-08T15:16:10.779" v="48" actId="20577"/>
        <pc:sldMkLst>
          <pc:docMk/>
          <pc:sldMk cId="2231858177" sldId="333"/>
        </pc:sldMkLst>
        <pc:spChg chg="mod">
          <ac:chgData name="Wittman, Barry" userId="bff186cd-6ce8-41ba-8e8c-e85cdef216de" providerId="ADAL" clId="{7F3E3F57-4249-472F-9EBD-5687FF1BEBA2}" dt="2025-10-08T15:16:10.779" v="48" actId="20577"/>
          <ac:spMkLst>
            <pc:docMk/>
            <pc:sldMk cId="2231858177" sldId="33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7F3E3F57-4249-472F-9EBD-5687FF1BEBA2}" dt="2025-10-08T15:15:14.248" v="46" actId="2696"/>
        <pc:sldMkLst>
          <pc:docMk/>
          <pc:sldMk cId="1983621577" sldId="437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1929941256" sldId="438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711630411" sldId="439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3447042354" sldId="440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2608908974" sldId="441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2469911667" sldId="442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4054314349" sldId="443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1923337873" sldId="444"/>
        </pc:sldMkLst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1029668015" sldId="445"/>
        </pc:sldMkLst>
      </pc:sldChg>
      <pc:sldChg chg="modSp modAnim">
        <pc:chgData name="Wittman, Barry" userId="bff186cd-6ce8-41ba-8e8c-e85cdef216de" providerId="ADAL" clId="{7F3E3F57-4249-472F-9EBD-5687FF1BEBA2}" dt="2025-10-08T15:15:53.497" v="47" actId="20577"/>
        <pc:sldMkLst>
          <pc:docMk/>
          <pc:sldMk cId="2264796914" sldId="482"/>
        </pc:sldMkLst>
        <pc:spChg chg="mod">
          <ac:chgData name="Wittman, Barry" userId="bff186cd-6ce8-41ba-8e8c-e85cdef216de" providerId="ADAL" clId="{7F3E3F57-4249-472F-9EBD-5687FF1BEBA2}" dt="2025-10-08T15:15:53.497" v="47" actId="20577"/>
          <ac:spMkLst>
            <pc:docMk/>
            <pc:sldMk cId="2264796914" sldId="482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7F3E3F57-4249-472F-9EBD-5687FF1BEBA2}" dt="2025-10-08T15:15:08.221" v="45"/>
        <pc:sldMkLst>
          <pc:docMk/>
          <pc:sldMk cId="369383620" sldId="4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8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2100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tables: motivation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Balanced binary search trees give us:</a:t>
            </a:r>
          </a:p>
          <a:p>
            <a:pPr lvl="1"/>
            <a:r>
              <a:rPr lang="el-GR" dirty="0"/>
              <a:t>Θ</a:t>
            </a:r>
            <a:r>
              <a:rPr lang="en-US" dirty="0"/>
              <a:t>(log </a:t>
            </a:r>
            <a:r>
              <a:rPr lang="en-US" b="1" i="1" dirty="0"/>
              <a:t>n</a:t>
            </a:r>
            <a:r>
              <a:rPr lang="en-US" dirty="0"/>
              <a:t>) time to find a key</a:t>
            </a:r>
          </a:p>
          <a:p>
            <a:pPr lvl="1"/>
            <a:r>
              <a:rPr lang="el-GR" dirty="0"/>
              <a:t>Θ</a:t>
            </a:r>
            <a:r>
              <a:rPr lang="en-US" dirty="0"/>
              <a:t>(log </a:t>
            </a:r>
            <a:r>
              <a:rPr lang="en-US" b="1" i="1" dirty="0"/>
              <a:t>n</a:t>
            </a:r>
            <a:r>
              <a:rPr lang="en-US" dirty="0"/>
              <a:t>) time to do insertions and deletions</a:t>
            </a:r>
          </a:p>
          <a:p>
            <a:pPr lvl="1"/>
            <a:endParaRPr lang="en-US" dirty="0"/>
          </a:p>
          <a:p>
            <a:r>
              <a:rPr lang="en-US" dirty="0"/>
              <a:t>Can we do better?</a:t>
            </a:r>
          </a:p>
          <a:p>
            <a:r>
              <a:rPr lang="en-US" dirty="0"/>
              <a:t>What about:</a:t>
            </a:r>
          </a:p>
          <a:p>
            <a:pPr lvl="1"/>
            <a:r>
              <a:rPr lang="el-GR" dirty="0"/>
              <a:t>Θ</a:t>
            </a:r>
            <a:r>
              <a:rPr lang="en-US" dirty="0"/>
              <a:t>(1)  time to find a key</a:t>
            </a:r>
          </a:p>
          <a:p>
            <a:pPr lvl="1"/>
            <a:r>
              <a:rPr lang="el-GR" dirty="0"/>
              <a:t>Θ</a:t>
            </a:r>
            <a:r>
              <a:rPr lang="en-US" dirty="0"/>
              <a:t>(1)  to do an insertion or a deletion</a:t>
            </a:r>
          </a:p>
        </p:txBody>
      </p:sp>
    </p:spTree>
    <p:extLst>
      <p:ext uri="{BB962C8B-B14F-4D97-AF65-F5344CB8AC3E}">
        <p14:creationId xmlns:p14="http://schemas.microsoft.com/office/powerpoint/2010/main" val="344704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tables: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make a huge array, so big that we'll have more spaces in the array than we expect data values</a:t>
            </a:r>
          </a:p>
          <a:p>
            <a:r>
              <a:rPr lang="en-US" dirty="0"/>
              <a:t>We use a </a:t>
            </a:r>
            <a:r>
              <a:rPr lang="en-US" b="1" dirty="0"/>
              <a:t>hashing function</a:t>
            </a:r>
            <a:r>
              <a:rPr lang="en-US" dirty="0"/>
              <a:t> that maps keys to indexes in the array</a:t>
            </a:r>
          </a:p>
          <a:p>
            <a:r>
              <a:rPr lang="en-US" dirty="0"/>
              <a:t>Using the hashing function, we know where to put each key but also where to look for a particular key</a:t>
            </a:r>
          </a:p>
        </p:txBody>
      </p:sp>
    </p:spTree>
    <p:extLst>
      <p:ext uri="{BB962C8B-B14F-4D97-AF65-F5344CB8AC3E}">
        <p14:creationId xmlns:p14="http://schemas.microsoft.com/office/powerpoint/2010/main" val="260890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hash table to store integer keys</a:t>
            </a:r>
          </a:p>
          <a:p>
            <a:r>
              <a:rPr lang="en-US" dirty="0"/>
              <a:t>Our hash table will be 13 elements long</a:t>
            </a:r>
          </a:p>
          <a:p>
            <a:r>
              <a:rPr lang="en-US" dirty="0"/>
              <a:t>Our hashing function will be simply </a:t>
            </a:r>
            <a:r>
              <a:rPr lang="en-US" dirty="0" err="1"/>
              <a:t>modding</a:t>
            </a:r>
            <a:r>
              <a:rPr lang="en-US" dirty="0"/>
              <a:t> each value by 13</a:t>
            </a:r>
          </a:p>
        </p:txBody>
      </p:sp>
    </p:spTree>
    <p:extLst>
      <p:ext uri="{BB962C8B-B14F-4D97-AF65-F5344CB8AC3E}">
        <p14:creationId xmlns:p14="http://schemas.microsoft.com/office/powerpoint/2010/main" val="24699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these keys: 3, 19, 7, 104, 89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438398" y="26924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438398" y="51308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5715000" y="3962400"/>
            <a:ext cx="762000" cy="7620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1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Find these keys: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19</a:t>
            </a:r>
          </a:p>
          <a:p>
            <a:pPr lvl="1"/>
            <a:r>
              <a:rPr lang="en-US" b="1" dirty="0">
                <a:solidFill>
                  <a:srgbClr val="00B050"/>
                </a:solidFill>
              </a:rPr>
              <a:t>YES!</a:t>
            </a:r>
          </a:p>
          <a:p>
            <a:r>
              <a:rPr lang="en-US" dirty="0"/>
              <a:t>88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NO!</a:t>
            </a:r>
          </a:p>
          <a:p>
            <a:r>
              <a:rPr lang="en-US" dirty="0"/>
              <a:t>16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NO!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438398" y="25146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33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table: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using a hash table for a space/time tradeoff</a:t>
            </a:r>
          </a:p>
          <a:p>
            <a:r>
              <a:rPr lang="en-US" dirty="0"/>
              <a:t>Lots of space means we can get down to </a:t>
            </a:r>
            <a:r>
              <a:rPr lang="el-GR" dirty="0"/>
              <a:t>Θ</a:t>
            </a:r>
            <a:r>
              <a:rPr lang="en-US" dirty="0"/>
              <a:t>(1)</a:t>
            </a:r>
          </a:p>
          <a:p>
            <a:r>
              <a:rPr lang="en-US" dirty="0"/>
              <a:t>How much space do we need?</a:t>
            </a:r>
          </a:p>
          <a:p>
            <a:r>
              <a:rPr lang="en-US" dirty="0"/>
              <a:t>How do we pick a good hashing function?</a:t>
            </a:r>
          </a:p>
          <a:p>
            <a:r>
              <a:rPr lang="en-US" dirty="0"/>
              <a:t>What happens if two values </a:t>
            </a:r>
            <a:r>
              <a:rPr lang="en-US" b="1" dirty="0"/>
              <a:t>collide</a:t>
            </a:r>
            <a:r>
              <a:rPr lang="en-US" dirty="0"/>
              <a:t> (map to the same location)</a:t>
            </a:r>
          </a:p>
        </p:txBody>
      </p:sp>
    </p:spTree>
    <p:extLst>
      <p:ext uri="{BB962C8B-B14F-4D97-AF65-F5344CB8AC3E}">
        <p14:creationId xmlns:p14="http://schemas.microsoft.com/office/powerpoint/2010/main" val="102966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if a string has any duplicate characters</a:t>
            </a:r>
          </a:p>
          <a:p>
            <a:r>
              <a:rPr lang="en-US" dirty="0"/>
              <a:t>Weak!</a:t>
            </a:r>
          </a:p>
          <a:p>
            <a:r>
              <a:rPr lang="en-US" dirty="0"/>
              <a:t>Okay, but do it in O(</a:t>
            </a:r>
            <a:r>
              <a:rPr lang="en-US" b="1" i="1" dirty="0"/>
              <a:t>m</a:t>
            </a:r>
            <a:r>
              <a:rPr lang="en-US" dirty="0"/>
              <a:t>) time where </a:t>
            </a:r>
            <a:r>
              <a:rPr lang="en-US" b="1" i="1" dirty="0"/>
              <a:t>m</a:t>
            </a:r>
            <a:r>
              <a:rPr lang="en-US" dirty="0"/>
              <a:t> is the length of the string</a:t>
            </a:r>
          </a:p>
        </p:txBody>
      </p:sp>
    </p:spTree>
    <p:extLst>
      <p:ext uri="{BB962C8B-B14F-4D97-AF65-F5344CB8AC3E}">
        <p14:creationId xmlns:p14="http://schemas.microsoft.com/office/powerpoint/2010/main" val="119803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Functions</a:t>
            </a:r>
          </a:p>
        </p:txBody>
      </p:sp>
    </p:spTree>
    <p:extLst>
      <p:ext uri="{BB962C8B-B14F-4D97-AF65-F5344CB8AC3E}">
        <p14:creationId xmlns:p14="http://schemas.microsoft.com/office/powerpoint/2010/main" val="1724905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looking for?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a function that will map data to buckets in our hash table</a:t>
            </a:r>
          </a:p>
          <a:p>
            <a:r>
              <a:rPr lang="en-US" dirty="0"/>
              <a:t>Important characteristics:</a:t>
            </a:r>
          </a:p>
          <a:p>
            <a:pPr lvl="1"/>
            <a:r>
              <a:rPr lang="en-US" b="1" dirty="0"/>
              <a:t>Efficient</a:t>
            </a:r>
            <a:r>
              <a:rPr lang="en-US" dirty="0"/>
              <a:t>: It must be quick to execute</a:t>
            </a:r>
          </a:p>
          <a:p>
            <a:pPr lvl="1"/>
            <a:r>
              <a:rPr lang="en-US" b="1" dirty="0"/>
              <a:t>Deterministic</a:t>
            </a:r>
            <a:r>
              <a:rPr lang="en-US" dirty="0"/>
              <a:t>: The same data must always map to the same bucket</a:t>
            </a:r>
          </a:p>
          <a:p>
            <a:pPr lvl="1"/>
            <a:r>
              <a:rPr lang="en-US" b="1" dirty="0"/>
              <a:t>Uniform</a:t>
            </a:r>
            <a:r>
              <a:rPr lang="en-US" dirty="0"/>
              <a:t>: Data should be mapped evenly across all buckets</a:t>
            </a:r>
          </a:p>
        </p:txBody>
      </p:sp>
    </p:spTree>
    <p:extLst>
      <p:ext uri="{BB962C8B-B14F-4D97-AF65-F5344CB8AC3E}">
        <p14:creationId xmlns:p14="http://schemas.microsoft.com/office/powerpoint/2010/main" val="189906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a function </a:t>
            </a:r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that computes a hash for every key </a:t>
            </a:r>
            <a:r>
              <a:rPr lang="en-US" b="1" i="1" dirty="0"/>
              <a:t>k</a:t>
            </a:r>
          </a:p>
          <a:p>
            <a:r>
              <a:rPr lang="en-US" dirty="0"/>
              <a:t>The simplest way of guaranteeing that we hash only into legal locations is by setting </a:t>
            </a:r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to be:</a:t>
            </a:r>
          </a:p>
          <a:p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= </a:t>
            </a:r>
            <a:r>
              <a:rPr lang="en-US" b="1" i="1" dirty="0"/>
              <a:t>k</a:t>
            </a:r>
            <a:r>
              <a:rPr lang="en-US" dirty="0"/>
              <a:t> mod </a:t>
            </a:r>
            <a:r>
              <a:rPr lang="en-US" b="1" i="1" dirty="0"/>
              <a:t>N</a:t>
            </a:r>
            <a:r>
              <a:rPr lang="en-US" dirty="0"/>
              <a:t> where </a:t>
            </a:r>
            <a:r>
              <a:rPr lang="en-US" b="1" i="1" dirty="0"/>
              <a:t>N</a:t>
            </a:r>
            <a:r>
              <a:rPr lang="en-US" dirty="0"/>
              <a:t> is the size of the hash table</a:t>
            </a:r>
          </a:p>
          <a:p>
            <a:r>
              <a:rPr lang="en-US" dirty="0"/>
              <a:t>To avoid crowding the low indexes, </a:t>
            </a:r>
            <a:r>
              <a:rPr lang="en-US" b="1" i="1" dirty="0"/>
              <a:t>N</a:t>
            </a:r>
            <a:r>
              <a:rPr lang="en-US" dirty="0"/>
              <a:t> should be prime</a:t>
            </a:r>
          </a:p>
          <a:p>
            <a:r>
              <a:rPr lang="en-US" dirty="0"/>
              <a:t>If it is not feasible for </a:t>
            </a:r>
            <a:r>
              <a:rPr lang="en-US" b="1" i="1" dirty="0"/>
              <a:t>N</a:t>
            </a:r>
            <a:r>
              <a:rPr lang="en-US" dirty="0"/>
              <a:t> to be prime, we can add another step using a prime </a:t>
            </a:r>
            <a:r>
              <a:rPr lang="en-US" b="1" i="1" dirty="0"/>
              <a:t>p</a:t>
            </a:r>
            <a:r>
              <a:rPr lang="en-US" dirty="0"/>
              <a:t> &gt; </a:t>
            </a:r>
            <a:r>
              <a:rPr lang="en-US" b="1" i="1" dirty="0"/>
              <a:t>N</a:t>
            </a:r>
            <a:r>
              <a:rPr lang="en-US" dirty="0"/>
              <a:t>:</a:t>
            </a:r>
          </a:p>
          <a:p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= (</a:t>
            </a:r>
            <a:r>
              <a:rPr lang="en-US" b="1" i="1" dirty="0"/>
              <a:t>k</a:t>
            </a:r>
            <a:r>
              <a:rPr lang="en-US" dirty="0"/>
              <a:t> mod </a:t>
            </a:r>
            <a:r>
              <a:rPr lang="en-US" b="1" i="1" dirty="0"/>
              <a:t>p</a:t>
            </a:r>
            <a:r>
              <a:rPr lang="en-US" dirty="0"/>
              <a:t>) mod </a:t>
            </a:r>
            <a:r>
              <a:rPr lang="en-US" b="1" i="1" dirty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7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2-3 and red-black tree practice</a:t>
            </a:r>
          </a:p>
          <a:p>
            <a:r>
              <a:rPr lang="en-US" dirty="0"/>
              <a:t>AVL trees</a:t>
            </a:r>
          </a:p>
          <a:p>
            <a:r>
              <a:rPr lang="en-US" dirty="0"/>
              <a:t>Balancing trees by construction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Fast</a:t>
            </a:r>
          </a:p>
          <a:p>
            <a:pPr lvl="1"/>
            <a:r>
              <a:rPr lang="en-US" dirty="0"/>
              <a:t>Easy to do</a:t>
            </a:r>
          </a:p>
          <a:p>
            <a:pPr lvl="1"/>
            <a:r>
              <a:rPr lang="en-US" dirty="0"/>
              <a:t>Good if you know nothing about the data</a:t>
            </a:r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Prime numbers are involved (What's the nearest prime to the size you want?)</a:t>
            </a:r>
          </a:p>
          <a:p>
            <a:pPr lvl="1"/>
            <a:r>
              <a:rPr lang="en-US" dirty="0"/>
              <a:t>Uses no information about the data</a:t>
            </a:r>
          </a:p>
          <a:p>
            <a:pPr lvl="1"/>
            <a:r>
              <a:rPr lang="en-US" dirty="0"/>
              <a:t>If the data is strangely structured (multiples of </a:t>
            </a:r>
            <a:r>
              <a:rPr lang="en-US" b="1" i="1" dirty="0"/>
              <a:t>p</a:t>
            </a:r>
            <a:r>
              <a:rPr lang="en-US" dirty="0"/>
              <a:t>, for example) it could all hash to the same location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Break the key into parts and combine those parts</a:t>
            </a:r>
          </a:p>
          <a:p>
            <a:r>
              <a:rPr lang="en-US" b="1" dirty="0"/>
              <a:t>Shift folding </a:t>
            </a:r>
            <a:r>
              <a:rPr lang="en-US" dirty="0"/>
              <a:t>puts the parts together without transformations</a:t>
            </a:r>
          </a:p>
          <a:p>
            <a:pPr lvl="1"/>
            <a:r>
              <a:rPr lang="en-US" dirty="0"/>
              <a:t>SSN: 123-45-6789 is broken up and summed 123 + 456 + 789 = 1,368, then </a:t>
            </a:r>
            <a:r>
              <a:rPr lang="en-US" dirty="0" err="1"/>
              <a:t>modded</a:t>
            </a:r>
            <a:r>
              <a:rPr lang="en-US" dirty="0"/>
              <a:t> by </a:t>
            </a:r>
            <a:r>
              <a:rPr lang="en-US" b="1" i="1" dirty="0"/>
              <a:t>N</a:t>
            </a:r>
            <a:r>
              <a:rPr lang="en-US" dirty="0"/>
              <a:t>, probably</a:t>
            </a:r>
          </a:p>
          <a:p>
            <a:r>
              <a:rPr lang="en-US" b="1" dirty="0"/>
              <a:t>Boundary folding </a:t>
            </a:r>
            <a:r>
              <a:rPr lang="en-US" dirty="0"/>
              <a:t>puts the parts together reversing every other part of the key</a:t>
            </a:r>
          </a:p>
          <a:p>
            <a:pPr lvl="1"/>
            <a:r>
              <a:rPr lang="en-US" dirty="0"/>
              <a:t>SSN: 123-45-6789 is broken up and summed 123 + </a:t>
            </a:r>
            <a:r>
              <a:rPr lang="en-US" b="1" dirty="0"/>
              <a:t>654</a:t>
            </a:r>
            <a:r>
              <a:rPr lang="en-US" dirty="0"/>
              <a:t> + 789 = 1,566, then </a:t>
            </a:r>
            <a:r>
              <a:rPr lang="en-US" dirty="0" err="1"/>
              <a:t>modded</a:t>
            </a:r>
            <a:r>
              <a:rPr lang="en-US" dirty="0"/>
              <a:t> by </a:t>
            </a:r>
            <a:r>
              <a:rPr lang="en-US" b="1" i="1" dirty="0"/>
              <a:t>N</a:t>
            </a:r>
            <a:r>
              <a:rPr lang="en-US" dirty="0"/>
              <a:t>, probably</a:t>
            </a:r>
          </a:p>
        </p:txBody>
      </p:sp>
    </p:spTree>
    <p:extLst>
      <p:ext uri="{BB962C8B-B14F-4D97-AF65-F5344CB8AC3E}">
        <p14:creationId xmlns:p14="http://schemas.microsoft.com/office/powerpoint/2010/main" val="78826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Folding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Relatively Simple and Fast</a:t>
            </a:r>
          </a:p>
          <a:p>
            <a:pPr lvl="1"/>
            <a:r>
              <a:rPr lang="en-US" dirty="0"/>
              <a:t>Mixes up the data more than division</a:t>
            </a:r>
          </a:p>
          <a:p>
            <a:pPr lvl="1"/>
            <a:r>
              <a:rPr lang="en-US" dirty="0"/>
              <a:t>Points out a way to turn strings or other non-integer data into an integer that can be hashed</a:t>
            </a:r>
          </a:p>
          <a:p>
            <a:pPr lvl="1"/>
            <a:r>
              <a:rPr lang="en-US" dirty="0"/>
              <a:t>Transforms the numbers so that patterns in the data are likely to be removed</a:t>
            </a:r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Primes are still involved</a:t>
            </a:r>
          </a:p>
          <a:p>
            <a:pPr lvl="1"/>
            <a:r>
              <a:rPr lang="en-US" dirty="0"/>
              <a:t>Uses no special information about the data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9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Mid-Square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Square the key, then take the "middle" numbers out of the result</a:t>
            </a:r>
          </a:p>
          <a:p>
            <a:r>
              <a:rPr lang="en-US" dirty="0"/>
              <a:t>Example: key = 3,121 then 3,121</a:t>
            </a:r>
            <a:r>
              <a:rPr lang="en-US" baseline="30000" dirty="0"/>
              <a:t>2</a:t>
            </a:r>
            <a:r>
              <a:rPr lang="en-US" dirty="0"/>
              <a:t> = 9,740,641 and the hash value is 406</a:t>
            </a:r>
          </a:p>
          <a:p>
            <a:r>
              <a:rPr lang="en-US" dirty="0"/>
              <a:t>One nice thing about this method is that we can make the table size be a power of 2</a:t>
            </a:r>
          </a:p>
          <a:p>
            <a:r>
              <a:rPr lang="en-US" dirty="0"/>
              <a:t>Then, we can take the log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b="1" i="1" dirty="0"/>
              <a:t>N</a:t>
            </a:r>
            <a:r>
              <a:rPr lang="en-US" dirty="0"/>
              <a:t> middle bits out of the squared value using bitwise shifts and masking</a:t>
            </a:r>
          </a:p>
        </p:txBody>
      </p:sp>
    </p:spTree>
    <p:extLst>
      <p:ext uri="{BB962C8B-B14F-4D97-AF65-F5344CB8AC3E}">
        <p14:creationId xmlns:p14="http://schemas.microsoft.com/office/powerpoint/2010/main" val="379357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Mid-Square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Randomizes the data a lot</a:t>
            </a:r>
          </a:p>
          <a:p>
            <a:pPr lvl="1"/>
            <a:r>
              <a:rPr lang="en-US" dirty="0"/>
              <a:t>Fast when implemented correctly</a:t>
            </a:r>
          </a:p>
          <a:p>
            <a:pPr lvl="1"/>
            <a:r>
              <a:rPr lang="en-US" dirty="0"/>
              <a:t>Primes are not necessary</a:t>
            </a:r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Uses no special information about the data</a:t>
            </a:r>
          </a:p>
        </p:txBody>
      </p:sp>
    </p:spTree>
    <p:extLst>
      <p:ext uri="{BB962C8B-B14F-4D97-AF65-F5344CB8AC3E}">
        <p14:creationId xmlns:p14="http://schemas.microsoft.com/office/powerpoint/2010/main" val="12055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Remove part of the key, especially if it is useless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Many SSN numbers for Indianapolis residents begin with 313</a:t>
            </a:r>
          </a:p>
          <a:p>
            <a:pPr lvl="1"/>
            <a:r>
              <a:rPr lang="en-US" dirty="0"/>
              <a:t>Removing the first 3 digits will, therefore, not reduce the randomness very much, provided that you are looking at a list of SSNs for Indianapolis residents</a:t>
            </a:r>
          </a:p>
        </p:txBody>
      </p:sp>
    </p:spTree>
    <p:extLst>
      <p:ext uri="{BB962C8B-B14F-4D97-AF65-F5344CB8AC3E}">
        <p14:creationId xmlns:p14="http://schemas.microsoft.com/office/powerpoint/2010/main" val="269615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Extraction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Uses information about the key</a:t>
            </a:r>
          </a:p>
          <a:p>
            <a:pPr lvl="1"/>
            <a:r>
              <a:rPr lang="en-US" dirty="0"/>
              <a:t>Can be efficient and easy to implement</a:t>
            </a:r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Requires special knowledge</a:t>
            </a:r>
          </a:p>
          <a:p>
            <a:pPr lvl="1"/>
            <a:r>
              <a:rPr lang="en-US" dirty="0"/>
              <a:t>Careless extraction of digits can give poor hashing performance</a:t>
            </a:r>
          </a:p>
        </p:txBody>
      </p:sp>
    </p:spTree>
    <p:extLst>
      <p:ext uri="{BB962C8B-B14F-4D97-AF65-F5344CB8AC3E}">
        <p14:creationId xmlns:p14="http://schemas.microsoft.com/office/powerpoint/2010/main" val="133541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Radix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the number to a different base</a:t>
            </a:r>
          </a:p>
          <a:p>
            <a:r>
              <a:rPr lang="en-US" dirty="0"/>
              <a:t>Then, treat the base as if it were still base 10 and use the division method</a:t>
            </a:r>
          </a:p>
          <a:p>
            <a:r>
              <a:rPr lang="en-US" dirty="0"/>
              <a:t>Example: 345 is 423 in base 9</a:t>
            </a:r>
          </a:p>
          <a:p>
            <a:r>
              <a:rPr lang="en-US" dirty="0"/>
              <a:t>If </a:t>
            </a:r>
            <a:r>
              <a:rPr lang="en-US" b="1" i="1" dirty="0"/>
              <a:t>N</a:t>
            </a:r>
            <a:r>
              <a:rPr lang="en-US" dirty="0"/>
              <a:t> = 100, we could take the mod and put 345 in location 23</a:t>
            </a:r>
          </a:p>
        </p:txBody>
      </p:sp>
    </p:spTree>
    <p:extLst>
      <p:ext uri="{BB962C8B-B14F-4D97-AF65-F5344CB8AC3E}">
        <p14:creationId xmlns:p14="http://schemas.microsoft.com/office/powerpoint/2010/main" val="295416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Radix Transformation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If many numbers have similar final digits or values mod </a:t>
            </a:r>
            <a:r>
              <a:rPr lang="en-US" b="1" i="1" dirty="0"/>
              <a:t>N</a:t>
            </a:r>
            <a:r>
              <a:rPr lang="en-US" dirty="0"/>
              <a:t> (or </a:t>
            </a:r>
            <a:r>
              <a:rPr lang="en-US" b="1" i="1" dirty="0"/>
              <a:t>p</a:t>
            </a:r>
            <a:r>
              <a:rPr lang="en-US" dirty="0"/>
              <a:t>), they can be randomized by this method</a:t>
            </a:r>
          </a:p>
          <a:p>
            <a:r>
              <a:rPr lang="en-US" dirty="0"/>
              <a:t>Cons</a:t>
            </a:r>
          </a:p>
          <a:p>
            <a:pPr lvl="1"/>
            <a:r>
              <a:rPr lang="en-US" dirty="0"/>
              <a:t>Choice of base can be difficult</a:t>
            </a:r>
          </a:p>
          <a:p>
            <a:pPr lvl="1"/>
            <a:r>
              <a:rPr lang="en-US" dirty="0"/>
              <a:t>Effects are unpredictable</a:t>
            </a:r>
          </a:p>
          <a:p>
            <a:pPr lvl="1"/>
            <a:r>
              <a:rPr lang="en-US" dirty="0"/>
              <a:t>Not as quick as many of the other methods</a:t>
            </a:r>
          </a:p>
          <a:p>
            <a:pPr lvl="1"/>
            <a:r>
              <a:rPr lang="en-US" dirty="0"/>
              <a:t>Values that didn't collide before might now collide</a:t>
            </a:r>
          </a:p>
        </p:txBody>
      </p:sp>
    </p:spTree>
    <p:extLst>
      <p:ext uri="{BB962C8B-B14F-4D97-AF65-F5344CB8AC3E}">
        <p14:creationId xmlns:p14="http://schemas.microsoft.com/office/powerpoint/2010/main" val="413703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Collisions</a:t>
            </a:r>
          </a:p>
        </p:txBody>
      </p:sp>
    </p:spTree>
    <p:extLst>
      <p:ext uri="{BB962C8B-B14F-4D97-AF65-F5344CB8AC3E}">
        <p14:creationId xmlns:p14="http://schemas.microsoft.com/office/powerpoint/2010/main" val="184933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real problem with hash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happens when you go to put a value in a bucket and one is already there?</a:t>
            </a:r>
          </a:p>
          <a:p>
            <a:r>
              <a:rPr lang="en-US" dirty="0"/>
              <a:t>There are a couple basic strategies:</a:t>
            </a:r>
          </a:p>
          <a:p>
            <a:pPr lvl="1"/>
            <a:r>
              <a:rPr lang="en-US" dirty="0"/>
              <a:t>Open addressing</a:t>
            </a:r>
          </a:p>
          <a:p>
            <a:pPr lvl="1"/>
            <a:r>
              <a:rPr lang="en-US" dirty="0"/>
              <a:t>Chaining</a:t>
            </a:r>
          </a:p>
          <a:p>
            <a:r>
              <a:rPr lang="en-US" b="1" dirty="0"/>
              <a:t>Load factor</a:t>
            </a:r>
            <a:r>
              <a:rPr lang="en-US" dirty="0"/>
              <a:t> is the number of items divided by the number of buckets</a:t>
            </a:r>
          </a:p>
          <a:p>
            <a:pPr lvl="1"/>
            <a:r>
              <a:rPr lang="en-US" dirty="0"/>
              <a:t>0 is an empty hash table</a:t>
            </a:r>
          </a:p>
          <a:p>
            <a:pPr lvl="1"/>
            <a:r>
              <a:rPr lang="en-US" dirty="0"/>
              <a:t>0.5 is a half full hash table</a:t>
            </a:r>
          </a:p>
          <a:p>
            <a:pPr lvl="1"/>
            <a:r>
              <a:rPr lang="en-US" dirty="0"/>
              <a:t>1 is a completely full hash table</a:t>
            </a:r>
          </a:p>
        </p:txBody>
      </p:sp>
    </p:spTree>
    <p:extLst>
      <p:ext uri="{BB962C8B-B14F-4D97-AF65-F5344CB8AC3E}">
        <p14:creationId xmlns:p14="http://schemas.microsoft.com/office/powerpoint/2010/main" val="165097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addressing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open addressing, we look for some empty spot in the hash table to put the item</a:t>
            </a:r>
          </a:p>
          <a:p>
            <a:r>
              <a:rPr lang="en-US" dirty="0"/>
              <a:t>There are a few common strategies</a:t>
            </a:r>
          </a:p>
          <a:p>
            <a:pPr lvl="1"/>
            <a:r>
              <a:rPr lang="en-US" dirty="0"/>
              <a:t>Linear probing</a:t>
            </a:r>
          </a:p>
          <a:p>
            <a:pPr lvl="1"/>
            <a:r>
              <a:rPr lang="en-US" dirty="0"/>
              <a:t>Quadratic probing</a:t>
            </a:r>
          </a:p>
          <a:p>
            <a:pPr lvl="1"/>
            <a:r>
              <a:rPr lang="en-US" dirty="0"/>
              <a:t>Double hashing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32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9398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With linear probing, you add a step size until you reach an empty location or visit the entire hash table</a:t>
            </a:r>
          </a:p>
          <a:p>
            <a:r>
              <a:rPr lang="en-US" dirty="0"/>
              <a:t>Let </a:t>
            </a:r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be the initial hash function</a:t>
            </a:r>
            <a:endParaRPr lang="en-US" b="1" i="1" dirty="0"/>
          </a:p>
          <a:p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 err="1"/>
              <a:t>k</a:t>
            </a:r>
            <a:r>
              <a:rPr lang="en-US" dirty="0" err="1"/>
              <a:t>,</a:t>
            </a:r>
            <a:r>
              <a:rPr lang="en-US" b="1" i="1" dirty="0" err="1"/>
              <a:t>i</a:t>
            </a:r>
            <a:r>
              <a:rPr lang="en-US" dirty="0"/>
              <a:t>) = </a:t>
            </a:r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+ </a:t>
            </a:r>
            <a:r>
              <a:rPr lang="en-US" b="1" i="1" dirty="0"/>
              <a:t>ci</a:t>
            </a:r>
            <a:r>
              <a:rPr lang="en-US" dirty="0"/>
              <a:t>, for </a:t>
            </a:r>
            <a:r>
              <a:rPr lang="en-US" b="1" i="1" dirty="0" err="1"/>
              <a:t>i</a:t>
            </a:r>
            <a:r>
              <a:rPr lang="en-US" dirty="0"/>
              <a:t> = 0, 1, 2, 3…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 Add 6 with a step size of 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43615"/>
              </p:ext>
            </p:extLst>
          </p:nvPr>
        </p:nvGraphicFramePr>
        <p:xfrm>
          <a:off x="2438398" y="38862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15632"/>
              </p:ext>
            </p:extLst>
          </p:nvPr>
        </p:nvGraphicFramePr>
        <p:xfrm>
          <a:off x="2438398" y="55880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90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quadratic probing, use a quadratic function to try new locations:</a:t>
            </a:r>
          </a:p>
          <a:p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 err="1"/>
              <a:t>k</a:t>
            </a:r>
            <a:r>
              <a:rPr lang="en-US" dirty="0" err="1"/>
              <a:t>,</a:t>
            </a:r>
            <a:r>
              <a:rPr lang="en-US" b="1" i="1" dirty="0" err="1"/>
              <a:t>i</a:t>
            </a:r>
            <a:r>
              <a:rPr lang="en-US" dirty="0"/>
              <a:t>) = </a:t>
            </a:r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+ </a:t>
            </a:r>
            <a:r>
              <a:rPr lang="en-US" b="1" i="1" dirty="0"/>
              <a:t>c</a:t>
            </a:r>
            <a:r>
              <a:rPr lang="en-US" baseline="-25000" dirty="0"/>
              <a:t>1</a:t>
            </a:r>
            <a:r>
              <a:rPr lang="en-US" b="1" i="1" dirty="0"/>
              <a:t>i</a:t>
            </a:r>
            <a:r>
              <a:rPr lang="en-US" dirty="0"/>
              <a:t> + </a:t>
            </a:r>
            <a:r>
              <a:rPr lang="en-US" b="1" i="1" dirty="0"/>
              <a:t>c</a:t>
            </a:r>
            <a:r>
              <a:rPr lang="en-US" baseline="-25000" dirty="0"/>
              <a:t>2</a:t>
            </a:r>
            <a:r>
              <a:rPr lang="en-US" b="1" i="1" dirty="0"/>
              <a:t>i</a:t>
            </a:r>
            <a:r>
              <a:rPr lang="en-US" baseline="30000" dirty="0"/>
              <a:t>2</a:t>
            </a:r>
            <a:r>
              <a:rPr lang="en-US" dirty="0"/>
              <a:t>, for </a:t>
            </a:r>
            <a:r>
              <a:rPr lang="en-US" b="1" i="1" dirty="0" err="1"/>
              <a:t>i</a:t>
            </a:r>
            <a:r>
              <a:rPr lang="en-US" dirty="0"/>
              <a:t> = 0, 1, 2, 3… </a:t>
            </a:r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 Add 6 with </a:t>
            </a:r>
            <a:r>
              <a:rPr lang="en-US" b="1" i="1" dirty="0"/>
              <a:t>c</a:t>
            </a:r>
            <a:r>
              <a:rPr lang="en-US" baseline="-25000" dirty="0"/>
              <a:t>1</a:t>
            </a:r>
            <a:r>
              <a:rPr lang="en-US" dirty="0"/>
              <a:t> = 0 and </a:t>
            </a:r>
            <a:r>
              <a:rPr lang="en-US" b="1" i="1" dirty="0"/>
              <a:t>c</a:t>
            </a:r>
            <a:r>
              <a:rPr lang="en-US" baseline="-25000" dirty="0"/>
              <a:t>2</a:t>
            </a:r>
            <a:r>
              <a:rPr lang="en-US" dirty="0"/>
              <a:t> =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584824"/>
              </p:ext>
            </p:extLst>
          </p:nvPr>
        </p:nvGraphicFramePr>
        <p:xfrm>
          <a:off x="2438398" y="35052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701629"/>
              </p:ext>
            </p:extLst>
          </p:nvPr>
        </p:nvGraphicFramePr>
        <p:xfrm>
          <a:off x="2438398" y="51816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double hashing, do linear probing, but with a step size dependent on the data:</a:t>
            </a:r>
          </a:p>
          <a:p>
            <a:r>
              <a:rPr lang="en-US" b="1" i="1" dirty="0"/>
              <a:t>h</a:t>
            </a:r>
            <a:r>
              <a:rPr lang="en-US" dirty="0"/>
              <a:t>(</a:t>
            </a:r>
            <a:r>
              <a:rPr lang="en-US" b="1" i="1" dirty="0" err="1"/>
              <a:t>k</a:t>
            </a:r>
            <a:r>
              <a:rPr lang="en-US" dirty="0" err="1"/>
              <a:t>,</a:t>
            </a:r>
            <a:r>
              <a:rPr lang="en-US" b="1" i="1" dirty="0" err="1"/>
              <a:t>i</a:t>
            </a:r>
            <a:r>
              <a:rPr lang="en-US" dirty="0"/>
              <a:t>) = </a:t>
            </a:r>
            <a:r>
              <a:rPr lang="en-US" b="1" i="1" dirty="0"/>
              <a:t>h</a:t>
            </a:r>
            <a:r>
              <a:rPr lang="en-US" baseline="-25000" dirty="0"/>
              <a:t>1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+ </a:t>
            </a:r>
            <a:r>
              <a:rPr lang="en-US" b="1" i="1" dirty="0"/>
              <a:t>i</a:t>
            </a:r>
            <a:r>
              <a:rPr lang="en-US" dirty="0"/>
              <a:t>∙</a:t>
            </a:r>
            <a:r>
              <a:rPr lang="en-US" b="1" i="1" dirty="0"/>
              <a:t>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), for </a:t>
            </a:r>
            <a:r>
              <a:rPr lang="en-US" b="1" i="1" dirty="0" err="1"/>
              <a:t>i</a:t>
            </a:r>
            <a:r>
              <a:rPr lang="en-US" dirty="0"/>
              <a:t> = 0, 1, 2, 3… </a:t>
            </a:r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 Add 6 with </a:t>
            </a:r>
            <a:r>
              <a:rPr lang="en-US" b="1" i="1" dirty="0"/>
              <a:t>h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b="1" i="1" dirty="0"/>
              <a:t>k</a:t>
            </a:r>
            <a:r>
              <a:rPr lang="en-US" dirty="0"/>
              <a:t>) = (</a:t>
            </a:r>
            <a:r>
              <a:rPr lang="en-US" b="1" i="1" dirty="0"/>
              <a:t>k</a:t>
            </a:r>
            <a:r>
              <a:rPr lang="en-US" dirty="0"/>
              <a:t> mod 7) + 1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481993"/>
              </p:ext>
            </p:extLst>
          </p:nvPr>
        </p:nvGraphicFramePr>
        <p:xfrm>
          <a:off x="2438398" y="35052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25723"/>
              </p:ext>
            </p:extLst>
          </p:nvPr>
        </p:nvGraphicFramePr>
        <p:xfrm>
          <a:off x="2438398" y="51816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6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addressing pros and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 addressing schemes are fast and relatively simple</a:t>
            </a:r>
          </a:p>
          <a:p>
            <a:r>
              <a:rPr lang="en-US" dirty="0"/>
              <a:t>Linear and quadratic probing can have clustering problems</a:t>
            </a:r>
          </a:p>
          <a:p>
            <a:pPr lvl="1"/>
            <a:r>
              <a:rPr lang="en-US" dirty="0"/>
              <a:t>One collision means more are likely to happen</a:t>
            </a:r>
          </a:p>
          <a:p>
            <a:r>
              <a:rPr lang="en-US" dirty="0"/>
              <a:t>Double hashing has poor data locality</a:t>
            </a:r>
          </a:p>
          <a:p>
            <a:r>
              <a:rPr lang="en-US" dirty="0"/>
              <a:t>It is impossible to have more items than there are buckets</a:t>
            </a:r>
          </a:p>
          <a:p>
            <a:r>
              <a:rPr lang="en-US" dirty="0"/>
              <a:t>Performance degrades seriously with load factors over 0.7</a:t>
            </a:r>
          </a:p>
        </p:txBody>
      </p:sp>
    </p:spTree>
    <p:extLst>
      <p:ext uri="{BB962C8B-B14F-4D97-AF65-F5344CB8AC3E}">
        <p14:creationId xmlns:p14="http://schemas.microsoft.com/office/powerpoint/2010/main" val="386594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each hash table entry a linked list</a:t>
            </a:r>
          </a:p>
          <a:p>
            <a:r>
              <a:rPr lang="en-US" dirty="0"/>
              <a:t>If you want to insert something at a location, simply insert it into the linked list</a:t>
            </a:r>
          </a:p>
          <a:p>
            <a:r>
              <a:rPr lang="en-US" dirty="0"/>
              <a:t>This is the most common kind of hash table</a:t>
            </a:r>
          </a:p>
          <a:p>
            <a:r>
              <a:rPr lang="en-US" dirty="0"/>
              <a:t>Chaining can behave well even if the load factor is greater than 1</a:t>
            </a:r>
          </a:p>
          <a:p>
            <a:r>
              <a:rPr lang="en-US" dirty="0"/>
              <a:t>Chaining is sensitive to bad hash functions</a:t>
            </a:r>
          </a:p>
          <a:p>
            <a:pPr lvl="1"/>
            <a:r>
              <a:rPr lang="en-US" dirty="0"/>
              <a:t>No advantage if every item is hashed to the same location</a:t>
            </a:r>
          </a:p>
        </p:txBody>
      </p:sp>
    </p:spTree>
    <p:extLst>
      <p:ext uri="{BB962C8B-B14F-4D97-AF65-F5344CB8AC3E}">
        <p14:creationId xmlns:p14="http://schemas.microsoft.com/office/powerpoint/2010/main" val="93645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Deletion can be a huge problem</a:t>
            </a:r>
          </a:p>
          <a:p>
            <a:r>
              <a:rPr lang="en-US" dirty="0"/>
              <a:t>Easy for chaining</a:t>
            </a:r>
          </a:p>
          <a:p>
            <a:r>
              <a:rPr lang="en-US" dirty="0"/>
              <a:t>Highly non-trivial for open addressing</a:t>
            </a:r>
          </a:p>
          <a:p>
            <a:r>
              <a:rPr lang="en-US" dirty="0"/>
              <a:t>Consider our linear probing example with a step size of 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Delete 19</a:t>
            </a:r>
          </a:p>
          <a:p>
            <a:r>
              <a:rPr lang="en-US" dirty="0"/>
              <a:t>Now see if 6 exists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365397"/>
              </p:ext>
            </p:extLst>
          </p:nvPr>
        </p:nvGraphicFramePr>
        <p:xfrm>
          <a:off x="2438398" y="4064000"/>
          <a:ext cx="7620002" cy="119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61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278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01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67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Hash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know all the values you are going to see ahead of time, it is possible to create a minimal perfect hash function</a:t>
            </a:r>
          </a:p>
          <a:p>
            <a:r>
              <a:rPr lang="en-US" dirty="0"/>
              <a:t>A minimal perfect hash function will hash every value without collisions and fill your hash table</a:t>
            </a:r>
          </a:p>
          <a:p>
            <a:r>
              <a:rPr lang="en-US" dirty="0" err="1"/>
              <a:t>Cichelli’s</a:t>
            </a:r>
            <a:r>
              <a:rPr lang="en-US" dirty="0"/>
              <a:t> method and the FHCD algorithm are two ways to do it</a:t>
            </a:r>
          </a:p>
          <a:p>
            <a:r>
              <a:rPr lang="en-US" dirty="0"/>
              <a:t>Both are complex</a:t>
            </a:r>
          </a:p>
          <a:p>
            <a:r>
              <a:rPr lang="en-US" dirty="0"/>
              <a:t>Look them up if you find yourself in this situation</a:t>
            </a:r>
          </a:p>
        </p:txBody>
      </p:sp>
    </p:spTree>
    <p:extLst>
      <p:ext uri="{BB962C8B-B14F-4D97-AF65-F5344CB8AC3E}">
        <p14:creationId xmlns:p14="http://schemas.microsoft.com/office/powerpoint/2010/main" val="232772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</p:spTree>
    <p:extLst>
      <p:ext uri="{BB962C8B-B14F-4D97-AF65-F5344CB8AC3E}">
        <p14:creationId xmlns:p14="http://schemas.microsoft.com/office/powerpoint/2010/main" val="358240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87552" y="1755648"/>
            <a:ext cx="10696448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581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Implementing hash tables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in the JCF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HashMap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Introduction to graphs</a:t>
            </a:r>
          </a:p>
        </p:txBody>
      </p:sp>
    </p:spTree>
    <p:extLst>
      <p:ext uri="{BB962C8B-B14F-4D97-AF65-F5344CB8AC3E}">
        <p14:creationId xmlns:p14="http://schemas.microsoft.com/office/powerpoint/2010/main" val="32379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Finish Project 2</a:t>
            </a:r>
          </a:p>
          <a:p>
            <a:pPr lvl="1"/>
            <a:r>
              <a:rPr lang="en-US" b="1" dirty="0"/>
              <a:t>Due tonight by midnight!</a:t>
            </a:r>
          </a:p>
          <a:p>
            <a:r>
              <a:rPr lang="en-US" dirty="0"/>
              <a:t>Start Assignment 4</a:t>
            </a:r>
          </a:p>
          <a:p>
            <a:r>
              <a:rPr lang="en-US" dirty="0"/>
              <a:t>Keep reading 3.4</a:t>
            </a:r>
          </a:p>
          <a:p>
            <a:r>
              <a:rPr lang="en-US" dirty="0"/>
              <a:t>Read 4.1</a:t>
            </a:r>
          </a:p>
          <a:p>
            <a:r>
              <a:rPr lang="en-US" b="1" dirty="0"/>
              <a:t>No class on Monday!</a:t>
            </a:r>
          </a:p>
        </p:txBody>
      </p:sp>
    </p:spTree>
    <p:extLst>
      <p:ext uri="{BB962C8B-B14F-4D97-AF65-F5344CB8AC3E}">
        <p14:creationId xmlns:p14="http://schemas.microsoft.com/office/powerpoint/2010/main" val="226479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74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368646-2DA6-479B-81DA-5518E2A7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for Mentors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6DEE5B7-0320-48C6-88D2-5E9C8977E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Hanby</a:t>
            </a:r>
            <a:r>
              <a:rPr lang="en-US" dirty="0"/>
              <a:t> Elementary in Westerville is looking for mentors for two programs</a:t>
            </a:r>
          </a:p>
          <a:p>
            <a:r>
              <a:rPr lang="en-US" dirty="0"/>
              <a:t>FIRST LEGO League (Tuesdays 2:45–4:45 PM)</a:t>
            </a:r>
            <a:endParaRPr lang="en-US" b="1" dirty="0"/>
          </a:p>
          <a:p>
            <a:pPr lvl="1"/>
            <a:r>
              <a:rPr lang="en-US" dirty="0"/>
              <a:t>Students research real-world problems and build and program LEGO EV3 </a:t>
            </a:r>
            <a:r>
              <a:rPr lang="en-US" dirty="0" err="1"/>
              <a:t>Mindstorm</a:t>
            </a:r>
            <a:r>
              <a:rPr lang="en-US" dirty="0"/>
              <a:t> robots to complete themed missions.</a:t>
            </a:r>
          </a:p>
          <a:p>
            <a:r>
              <a:rPr lang="en-US" dirty="0"/>
              <a:t>Girls Who Code (Mondays 2:45–3:45 PM)</a:t>
            </a:r>
          </a:p>
          <a:p>
            <a:pPr lvl="1"/>
            <a:r>
              <a:rPr lang="en-US" dirty="0"/>
              <a:t>Girls Who Code students work on projects such as app or game design, website creation, and 3D printing prototypes that solve real-world problems.</a:t>
            </a:r>
          </a:p>
          <a:p>
            <a:r>
              <a:rPr lang="en-US" dirty="0"/>
              <a:t>Both are great opportunities to give back to the community and build your resume</a:t>
            </a:r>
          </a:p>
          <a:p>
            <a:r>
              <a:rPr lang="en-US" dirty="0"/>
              <a:t>If interested, send me </a:t>
            </a:r>
            <a:r>
              <a:rPr lang="en-US"/>
              <a:t>an e-mail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0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</p:spTree>
    <p:extLst>
      <p:ext uri="{BB962C8B-B14F-4D97-AF65-F5344CB8AC3E}">
        <p14:creationId xmlns:p14="http://schemas.microsoft.com/office/powerpoint/2010/main" val="369383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Symbol table ADT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can define a symbol table ADT with a few essential operations:</a:t>
            </a:r>
          </a:p>
          <a:p>
            <a:pPr lvl="1"/>
            <a:r>
              <a:rPr lang="en-US" dirty="0"/>
              <a:t>put(Key </a:t>
            </a:r>
            <a:r>
              <a:rPr lang="en-US" dirty="0" err="1"/>
              <a:t>key</a:t>
            </a:r>
            <a:r>
              <a:rPr lang="en-US" dirty="0"/>
              <a:t>, Value value)</a:t>
            </a:r>
          </a:p>
          <a:p>
            <a:pPr lvl="2"/>
            <a:r>
              <a:rPr lang="en-US" dirty="0"/>
              <a:t>Put the key-value pair into the table</a:t>
            </a:r>
          </a:p>
          <a:p>
            <a:pPr lvl="1"/>
            <a:r>
              <a:rPr lang="en-US" dirty="0"/>
              <a:t>get(Key key):</a:t>
            </a:r>
          </a:p>
          <a:p>
            <a:pPr lvl="2"/>
            <a:r>
              <a:rPr lang="en-US" dirty="0"/>
              <a:t>Retrieve the value associated with key</a:t>
            </a:r>
          </a:p>
          <a:p>
            <a:pPr lvl="1"/>
            <a:r>
              <a:rPr lang="en-US" dirty="0"/>
              <a:t>delete(Key key)</a:t>
            </a:r>
          </a:p>
          <a:p>
            <a:pPr lvl="2"/>
            <a:r>
              <a:rPr lang="en-US" dirty="0"/>
              <a:t>Remove the value associated with key</a:t>
            </a:r>
          </a:p>
          <a:p>
            <a:pPr lvl="1"/>
            <a:r>
              <a:rPr lang="en-US" dirty="0"/>
              <a:t>contains(Key key)</a:t>
            </a:r>
          </a:p>
          <a:p>
            <a:pPr lvl="2"/>
            <a:r>
              <a:rPr lang="en-US" dirty="0"/>
              <a:t>See if the table contains a key</a:t>
            </a:r>
          </a:p>
          <a:p>
            <a:pPr lvl="1"/>
            <a:r>
              <a:rPr lang="en-US" dirty="0" err="1"/>
              <a:t>isEmpty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size()</a:t>
            </a:r>
          </a:p>
          <a:p>
            <a:r>
              <a:rPr lang="en-US" dirty="0"/>
              <a:t>It's also useful to be able to iterate over all keys</a:t>
            </a:r>
          </a:p>
        </p:txBody>
      </p:sp>
    </p:spTree>
    <p:extLst>
      <p:ext uri="{BB962C8B-B14F-4D97-AF65-F5344CB8AC3E}">
        <p14:creationId xmlns:p14="http://schemas.microsoft.com/office/powerpoint/2010/main" val="192994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Unordered symbol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been talking a lot about trees and other ways to keep </a:t>
            </a:r>
            <a:r>
              <a:rPr lang="en-US" i="1" dirty="0"/>
              <a:t>ordered</a:t>
            </a:r>
            <a:r>
              <a:rPr lang="en-US" dirty="0"/>
              <a:t> symbol tables</a:t>
            </a:r>
          </a:p>
          <a:p>
            <a:r>
              <a:rPr lang="en-US" dirty="0"/>
              <a:t>Ordered symbol tables are great, but we may not always need that ordering</a:t>
            </a:r>
          </a:p>
          <a:p>
            <a:r>
              <a:rPr lang="en-US" dirty="0"/>
              <a:t>Keeping an unordered symbol table might allow us to improve our running time</a:t>
            </a:r>
          </a:p>
        </p:txBody>
      </p:sp>
    </p:spTree>
    <p:extLst>
      <p:ext uri="{BB962C8B-B14F-4D97-AF65-F5344CB8AC3E}">
        <p14:creationId xmlns:p14="http://schemas.microsoft.com/office/powerpoint/2010/main" val="71163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2124</TotalTime>
  <Words>1895</Words>
  <Application>Microsoft Office PowerPoint</Application>
  <PresentationFormat>Widescreen</PresentationFormat>
  <Paragraphs>413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2100</vt:lpstr>
      <vt:lpstr>Last time</vt:lpstr>
      <vt:lpstr>Questions?</vt:lpstr>
      <vt:lpstr>Project 2</vt:lpstr>
      <vt:lpstr>Assignment 4</vt:lpstr>
      <vt:lpstr>Call for Mentors</vt:lpstr>
      <vt:lpstr>Hash Tables</vt:lpstr>
      <vt:lpstr>Recall: Symbol table ADT</vt:lpstr>
      <vt:lpstr>Unordered symbol table</vt:lpstr>
      <vt:lpstr>Hash tables: motivation</vt:lpstr>
      <vt:lpstr>Hash tables: theory</vt:lpstr>
      <vt:lpstr>Hash table: example</vt:lpstr>
      <vt:lpstr>Hash table: example</vt:lpstr>
      <vt:lpstr>Hash table: example</vt:lpstr>
      <vt:lpstr>Hash table: issues</vt:lpstr>
      <vt:lpstr>Example</vt:lpstr>
      <vt:lpstr>Hash Functions</vt:lpstr>
      <vt:lpstr>What are we looking for?</vt:lpstr>
      <vt:lpstr>Division</vt:lpstr>
      <vt:lpstr>Division Pros and Cons</vt:lpstr>
      <vt:lpstr>Folding</vt:lpstr>
      <vt:lpstr>Folding Pros and Cons</vt:lpstr>
      <vt:lpstr>Mid-Square Function</vt:lpstr>
      <vt:lpstr>Mid-Square Pros and Cons</vt:lpstr>
      <vt:lpstr>Extraction</vt:lpstr>
      <vt:lpstr>Extraction Pros and Cons</vt:lpstr>
      <vt:lpstr>Radix Transformation</vt:lpstr>
      <vt:lpstr>Radix Transformation Pros and Cons</vt:lpstr>
      <vt:lpstr>Collisions</vt:lpstr>
      <vt:lpstr>The real problem with hash tables</vt:lpstr>
      <vt:lpstr>Open addressing</vt:lpstr>
      <vt:lpstr>Linear probing</vt:lpstr>
      <vt:lpstr>Quadratic probing</vt:lpstr>
      <vt:lpstr>Double hashing</vt:lpstr>
      <vt:lpstr>Open addressing pros and cons</vt:lpstr>
      <vt:lpstr>Chaining</vt:lpstr>
      <vt:lpstr>Deletion</vt:lpstr>
      <vt:lpstr>Perfect Hash Functions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293</cp:revision>
  <dcterms:created xsi:type="dcterms:W3CDTF">2009-08-24T20:26:10Z</dcterms:created>
  <dcterms:modified xsi:type="dcterms:W3CDTF">2025-10-10T16:00:38Z</dcterms:modified>
</cp:coreProperties>
</file>